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8"/>
  </p:normalViewPr>
  <p:slideViewPr>
    <p:cSldViewPr snapToGrid="0" snapToObjects="1">
      <p:cViewPr varScale="1">
        <p:scale>
          <a:sx n="70" d="100"/>
          <a:sy n="70" d="100"/>
        </p:scale>
        <p:origin x="8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14400" y="138112"/>
            <a:ext cx="16459200" cy="2262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14400" y="2400300"/>
            <a:ext cx="16459200" cy="788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2"/>
          <p:cNvSpPr txBox="1"/>
          <p:nvPr/>
        </p:nvSpPr>
        <p:spPr>
          <a:xfrm>
            <a:off x="3800933" y="2183739"/>
            <a:ext cx="10686136" cy="4862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2400"/>
              </a:lnSpc>
              <a:defRPr sz="15500" spc="1553">
                <a:solidFill>
                  <a:srgbClr val="FFFFFF"/>
                </a:solidFill>
                <a:latin typeface="Montserrat Extra-Bold"/>
                <a:ea typeface="Montserrat Extra-Bold"/>
                <a:cs typeface="Montserrat Extra-Bold"/>
                <a:sym typeface="Montserrat Extra-Bold"/>
              </a:defRPr>
            </a:lvl1pPr>
          </a:lstStyle>
          <a:p>
            <a:r>
              <a:t>DOES IT PAY TO BE GOOD</a:t>
            </a:r>
          </a:p>
        </p:txBody>
      </p:sp>
      <p:sp>
        <p:nvSpPr>
          <p:cNvPr id="95" name="Freeform 4"/>
          <p:cNvSpPr/>
          <p:nvPr/>
        </p:nvSpPr>
        <p:spPr>
          <a:xfrm>
            <a:off x="2611055" y="5113061"/>
            <a:ext cx="805352" cy="697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1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6" name="TextBox 5"/>
          <p:cNvSpPr txBox="1"/>
          <p:nvPr/>
        </p:nvSpPr>
        <p:spPr>
          <a:xfrm>
            <a:off x="316364" y="726192"/>
            <a:ext cx="17971636" cy="925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800"/>
              </a:lnSpc>
              <a:defRPr sz="4800" spc="1945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defRPr>
            </a:lvl1pPr>
          </a:lstStyle>
          <a:p>
            <a:r>
              <a:t>DATA SCIENCE SEMINAR </a:t>
            </a:r>
          </a:p>
        </p:txBody>
      </p:sp>
      <p:sp>
        <p:nvSpPr>
          <p:cNvPr id="97" name="TextBox 6"/>
          <p:cNvSpPr txBox="1"/>
          <p:nvPr/>
        </p:nvSpPr>
        <p:spPr>
          <a:xfrm>
            <a:off x="316364" y="9372600"/>
            <a:ext cx="17971636" cy="344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500"/>
              </a:lnSpc>
              <a:defRPr sz="3100" spc="125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defRPr>
            </a:lvl1pPr>
          </a:lstStyle>
          <a:p>
            <a:r>
              <a:t>ANALYSIS BY: DHRUV, KESHAV AND AKSHAY</a:t>
            </a:r>
          </a:p>
        </p:txBody>
      </p:sp>
      <p:sp>
        <p:nvSpPr>
          <p:cNvPr id="98" name="Freeform 8"/>
          <p:cNvSpPr/>
          <p:nvPr/>
        </p:nvSpPr>
        <p:spPr>
          <a:xfrm>
            <a:off x="14764785" y="5113061"/>
            <a:ext cx="805352" cy="697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1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164161">
            <a:off x="9410271" y="-6030656"/>
            <a:ext cx="10714385" cy="8707873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TextBox 3"/>
          <p:cNvSpPr txBox="1"/>
          <p:nvPr/>
        </p:nvSpPr>
        <p:spPr>
          <a:xfrm>
            <a:off x="2135076" y="1433283"/>
            <a:ext cx="14134860" cy="6785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4100"/>
              </a:lnSpc>
              <a:defRPr sz="3800">
                <a:solidFill>
                  <a:srgbClr val="FFFFFF"/>
                </a:solidFill>
              </a:defRPr>
            </a:pPr>
            <a:r>
              <a:t>We display the relationship between </a:t>
            </a:r>
            <a:r>
              <a:rPr u="sng"/>
              <a:t>reward categories</a:t>
            </a:r>
            <a:r>
              <a:t> and </a:t>
            </a:r>
            <a:r>
              <a:rPr u="sng"/>
              <a:t>average CSS</a:t>
            </a:r>
            <a:r>
              <a:t> of officers through a box and whisker plot, which allows us to visualize the variance between each category while also showing us the outliers. </a:t>
            </a:r>
          </a:p>
          <a:p>
            <a:pPr>
              <a:lnSpc>
                <a:spcPts val="4100"/>
              </a:lnSpc>
              <a:defRPr sz="3800"/>
            </a:pPr>
            <a:endParaRPr/>
          </a:p>
          <a:p>
            <a:pPr>
              <a:lnSpc>
                <a:spcPts val="4100"/>
              </a:lnSpc>
              <a:defRPr sz="3800">
                <a:solidFill>
                  <a:srgbClr val="FFFFFF"/>
                </a:solidFill>
              </a:defRPr>
            </a:pPr>
            <a:r>
              <a:t>From the figure shown before, we see that reward categories and CSS of officers have a very </a:t>
            </a:r>
            <a:r>
              <a:rPr u="sng"/>
              <a:t>non-uniform relationship</a:t>
            </a:r>
            <a:r>
              <a:t>. Several categories have </a:t>
            </a:r>
            <a:r>
              <a:rPr u="sng"/>
              <a:t>outliers</a:t>
            </a:r>
            <a:r>
              <a:t> for the CSS metric. This indicates that despite having a </a:t>
            </a:r>
            <a:r>
              <a:rPr u="sng"/>
              <a:t>high CSS</a:t>
            </a:r>
            <a:r>
              <a:t>, several cops have </a:t>
            </a:r>
            <a:r>
              <a:rPr u="sng"/>
              <a:t>received awards</a:t>
            </a:r>
            <a:r>
              <a:t>. </a:t>
            </a:r>
          </a:p>
          <a:p>
            <a:pPr>
              <a:lnSpc>
                <a:spcPts val="4100"/>
              </a:lnSpc>
              <a:defRPr sz="3800"/>
            </a:pPr>
            <a:endParaRPr/>
          </a:p>
          <a:p>
            <a:pPr>
              <a:lnSpc>
                <a:spcPts val="4100"/>
              </a:lnSpc>
              <a:defRPr sz="3800">
                <a:solidFill>
                  <a:srgbClr val="FFFFFF"/>
                </a:solidFill>
              </a:defRPr>
            </a:pPr>
            <a:r>
              <a:t>On the other hand, reward categories like Outside Governmental Agency Award and Carter Harrison Award have </a:t>
            </a:r>
            <a:r>
              <a:rPr u="sng"/>
              <a:t>lower CSS</a:t>
            </a:r>
            <a:r>
              <a:t> values, indicating that they might include complaints against the officer as a factor in their awards criteria.</a:t>
            </a:r>
          </a:p>
        </p:txBody>
      </p:sp>
      <p:pic>
        <p:nvPicPr>
          <p:cNvPr id="139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416844">
            <a:off x="-1807624" y="7866209"/>
            <a:ext cx="10714385" cy="87078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590967">
            <a:off x="-2723795" y="-1028598"/>
            <a:ext cx="14888834" cy="12344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89" y="1571063"/>
            <a:ext cx="8903898" cy="8600559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TextBox 4"/>
          <p:cNvSpPr txBox="1"/>
          <p:nvPr/>
        </p:nvSpPr>
        <p:spPr>
          <a:xfrm>
            <a:off x="9252984" y="1845850"/>
            <a:ext cx="8757526" cy="8378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just">
              <a:lnSpc>
                <a:spcPts val="3900"/>
              </a:lnSpc>
              <a:defRPr sz="33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defRPr>
            </a:pPr>
            <a:r>
              <a:t>Women are underrepresented as award winners in the majority of award categories.</a:t>
            </a:r>
          </a:p>
          <a:p>
            <a:pPr algn="just">
              <a:lnSpc>
                <a:spcPts val="3900"/>
              </a:lnSpc>
            </a:pPr>
            <a:endParaRPr/>
          </a:p>
          <a:p>
            <a:pPr algn="just">
              <a:lnSpc>
                <a:spcPts val="3900"/>
              </a:lnSpc>
            </a:pPr>
            <a:endParaRPr/>
          </a:p>
          <a:p>
            <a:pPr algn="just">
              <a:lnSpc>
                <a:spcPts val="3900"/>
              </a:lnSpc>
            </a:pPr>
            <a:endParaRPr/>
          </a:p>
          <a:p>
            <a:pPr algn="just">
              <a:lnSpc>
                <a:spcPts val="3900"/>
              </a:lnSpc>
            </a:pPr>
            <a:endParaRPr/>
          </a:p>
          <a:p>
            <a:pPr algn="just">
              <a:lnSpc>
                <a:spcPts val="3900"/>
              </a:lnSpc>
            </a:pPr>
            <a:endParaRPr/>
          </a:p>
          <a:p>
            <a:pPr algn="just">
              <a:lnSpc>
                <a:spcPts val="3900"/>
              </a:lnSpc>
            </a:pPr>
            <a:endParaRPr/>
          </a:p>
          <a:p>
            <a:pPr algn="just">
              <a:lnSpc>
                <a:spcPts val="3900"/>
              </a:lnSpc>
            </a:pPr>
            <a:endParaRPr/>
          </a:p>
          <a:p>
            <a:pPr algn="just">
              <a:lnSpc>
                <a:spcPts val="3900"/>
              </a:lnSpc>
              <a:defRPr sz="33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defRPr>
            </a:pPr>
            <a:r>
              <a:t>Some exceptions where award-winning women police officers are comparable to that of men - Annual Bureau Award of Recognition, Attendance Recognition Award, and Complimentary Letter.</a:t>
            </a:r>
          </a:p>
          <a:p>
            <a:pPr>
              <a:lnSpc>
                <a:spcPts val="3900"/>
              </a:lnSpc>
            </a:pPr>
            <a:endParaRPr/>
          </a:p>
          <a:p>
            <a:pPr>
              <a:lnSpc>
                <a:spcPts val="3900"/>
              </a:lnSpc>
            </a:pPr>
            <a:endParaRPr/>
          </a:p>
        </p:txBody>
      </p:sp>
      <p:sp>
        <p:nvSpPr>
          <p:cNvPr id="144" name="TextBox 5"/>
          <p:cNvSpPr txBox="1"/>
          <p:nvPr/>
        </p:nvSpPr>
        <p:spPr>
          <a:xfrm>
            <a:off x="2422059" y="251667"/>
            <a:ext cx="13518655" cy="765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6100"/>
              </a:lnSpc>
              <a:defRPr sz="5000">
                <a:solidFill>
                  <a:srgbClr val="FFFFFF"/>
                </a:solidFill>
                <a:latin typeface="Open Sauce Light Bold"/>
                <a:ea typeface="Open Sauce Light Bold"/>
                <a:cs typeface="Open Sauce Light Bold"/>
                <a:sym typeface="Open Sauce Light Bold"/>
              </a:defRPr>
            </a:lvl1pPr>
          </a:lstStyle>
          <a:p>
            <a:r>
              <a:t>Award count distribution of Police Officers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590967">
            <a:off x="-2723795" y="-1028598"/>
            <a:ext cx="14888834" cy="12344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74" y="2363284"/>
            <a:ext cx="8959626" cy="6656176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TextBox 4"/>
          <p:cNvSpPr txBox="1"/>
          <p:nvPr/>
        </p:nvSpPr>
        <p:spPr>
          <a:xfrm>
            <a:off x="9252984" y="3367468"/>
            <a:ext cx="8757526" cy="5406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900"/>
              </a:lnSpc>
              <a:defRPr sz="33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defRPr>
            </a:pPr>
            <a:r>
              <a:t>We build a graph network by selecting the nodes as police officers and their edges (relationship) defined by both officers being co-accused by the civilian. </a:t>
            </a:r>
          </a:p>
          <a:p>
            <a:pPr>
              <a:lnSpc>
                <a:spcPts val="3900"/>
              </a:lnSpc>
            </a:pPr>
            <a:endParaRPr/>
          </a:p>
          <a:p>
            <a:pPr>
              <a:lnSpc>
                <a:spcPts val="3900"/>
              </a:lnSpc>
              <a:defRPr sz="33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defRPr>
            </a:pPr>
            <a:r>
              <a:t>Column ‘allegation_id’ in the table ‘data_officerallegation’ is used to create the edge.</a:t>
            </a:r>
          </a:p>
          <a:p>
            <a:pPr>
              <a:lnSpc>
                <a:spcPts val="3900"/>
              </a:lnSpc>
            </a:pPr>
            <a:endParaRPr/>
          </a:p>
          <a:p>
            <a:pPr>
              <a:lnSpc>
                <a:spcPts val="3900"/>
              </a:lnSpc>
            </a:pPr>
            <a:endParaRPr/>
          </a:p>
        </p:txBody>
      </p:sp>
      <p:sp>
        <p:nvSpPr>
          <p:cNvPr id="149" name="TextBox 5"/>
          <p:cNvSpPr txBox="1"/>
          <p:nvPr/>
        </p:nvSpPr>
        <p:spPr>
          <a:xfrm>
            <a:off x="2413279" y="251667"/>
            <a:ext cx="13536216" cy="765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6100"/>
              </a:lnSpc>
              <a:defRPr sz="5000">
                <a:solidFill>
                  <a:srgbClr val="5E17EB"/>
                </a:solidFill>
                <a:latin typeface="Open Sauce Light Bold"/>
                <a:ea typeface="Open Sauce Light Bold"/>
                <a:cs typeface="Open Sauce Light Bold"/>
                <a:sym typeface="Open Sauce Light Bold"/>
              </a:defRPr>
            </a:pPr>
            <a:r>
              <a:t>First Degree Connection</a:t>
            </a:r>
            <a:r>
              <a:rPr>
                <a:solidFill>
                  <a:srgbClr val="FFFFFF"/>
                </a:solidFill>
              </a:rPr>
              <a:t> of Police Officers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590967">
            <a:off x="-2723795" y="-1028598"/>
            <a:ext cx="14888834" cy="12344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398" y="1534719"/>
            <a:ext cx="15369978" cy="8150747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TextBox 4"/>
          <p:cNvSpPr txBox="1"/>
          <p:nvPr/>
        </p:nvSpPr>
        <p:spPr>
          <a:xfrm>
            <a:off x="1318127" y="251667"/>
            <a:ext cx="15726521" cy="765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6100"/>
              </a:lnSpc>
              <a:defRPr sz="5000">
                <a:solidFill>
                  <a:srgbClr val="FFFFFF"/>
                </a:solidFill>
                <a:latin typeface="Open Sauce Light Bold"/>
                <a:ea typeface="Open Sauce Light Bold"/>
                <a:cs typeface="Open Sauce Light Bold"/>
                <a:sym typeface="Open Sauce Light Bold"/>
              </a:defRPr>
            </a:pPr>
            <a:r>
              <a:t>Graph Analytics - </a:t>
            </a:r>
            <a:r>
              <a:rPr>
                <a:solidFill>
                  <a:srgbClr val="5E17EB"/>
                </a:solidFill>
              </a:rPr>
              <a:t>Most Influential Officers</a:t>
            </a:r>
            <a:r>
              <a:t> vs </a:t>
            </a:r>
            <a:r>
              <a:rPr>
                <a:solidFill>
                  <a:srgbClr val="5E17EB"/>
                </a:solidFill>
              </a:rPr>
              <a:t>CSS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590967">
            <a:off x="-2723795" y="-1028598"/>
            <a:ext cx="14888834" cy="12344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58" y="2124958"/>
            <a:ext cx="9005930" cy="6213698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TextBox 4"/>
          <p:cNvSpPr txBox="1"/>
          <p:nvPr/>
        </p:nvSpPr>
        <p:spPr>
          <a:xfrm>
            <a:off x="9339247" y="3202982"/>
            <a:ext cx="8757527" cy="392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900"/>
              </a:lnSpc>
              <a:defRPr sz="33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defRPr>
            </a:pPr>
            <a:r>
              <a:t>Sentiment Analysis on allegation summary</a:t>
            </a:r>
          </a:p>
          <a:p>
            <a:pPr>
              <a:lnSpc>
                <a:spcPts val="3900"/>
              </a:lnSpc>
              <a:defRPr sz="33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defRPr>
            </a:pPr>
            <a:r>
              <a:t>Key Findings: </a:t>
            </a:r>
          </a:p>
          <a:p>
            <a:pPr>
              <a:lnSpc>
                <a:spcPts val="3900"/>
              </a:lnSpc>
            </a:pPr>
            <a:endParaRPr/>
          </a:p>
          <a:p>
            <a:pPr marL="718626" lvl="1" indent="-359313">
              <a:lnSpc>
                <a:spcPts val="3900"/>
              </a:lnSpc>
              <a:buSzPct val="100000"/>
              <a:buFont typeface="Arial"/>
              <a:buChar char="•"/>
              <a:defRPr sz="33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defRPr>
            </a:pPr>
            <a:r>
              <a:t>No correlation between polarity compound score and CSS</a:t>
            </a:r>
          </a:p>
          <a:p>
            <a:pPr marL="718626" lvl="1" indent="-359313">
              <a:lnSpc>
                <a:spcPts val="3900"/>
              </a:lnSpc>
              <a:buSzPct val="100000"/>
              <a:buFont typeface="Arial"/>
              <a:buChar char="•"/>
              <a:defRPr sz="33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defRPr>
            </a:pPr>
            <a:r>
              <a:t>Linear regression analysis confirms this as P-value is higher than alpha</a:t>
            </a:r>
          </a:p>
        </p:txBody>
      </p:sp>
      <p:sp>
        <p:nvSpPr>
          <p:cNvPr id="158" name="TextBox 5"/>
          <p:cNvSpPr txBox="1"/>
          <p:nvPr/>
        </p:nvSpPr>
        <p:spPr>
          <a:xfrm>
            <a:off x="1182843" y="251667"/>
            <a:ext cx="15997089" cy="765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6100"/>
              </a:lnSpc>
              <a:defRPr sz="5000">
                <a:solidFill>
                  <a:srgbClr val="FFFFFF"/>
                </a:solidFill>
                <a:latin typeface="Open Sauce Light Bold"/>
                <a:ea typeface="Open Sauce Light Bold"/>
                <a:cs typeface="Open Sauce Light Bold"/>
                <a:sym typeface="Open Sauce Light Bold"/>
              </a:defRPr>
            </a:pPr>
            <a:r>
              <a:t>Natural Language Processing - </a:t>
            </a:r>
            <a:r>
              <a:rPr>
                <a:solidFill>
                  <a:srgbClr val="5E17EB"/>
                </a:solidFill>
              </a:rPr>
              <a:t>Sentiment Analysis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164161">
            <a:off x="9351764" y="-6030656"/>
            <a:ext cx="10714385" cy="87078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416844">
            <a:off x="-1866131" y="7866209"/>
            <a:ext cx="10714385" cy="87078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Picture 4" descr="Picture 4"/>
          <p:cNvPicPr>
            <a:picLocks noChangeAspect="1"/>
          </p:cNvPicPr>
          <p:nvPr/>
        </p:nvPicPr>
        <p:blipFill>
          <a:blip r:embed="rId3"/>
          <a:srcRect b="3218"/>
          <a:stretch>
            <a:fillRect/>
          </a:stretch>
        </p:blipFill>
        <p:spPr>
          <a:xfrm>
            <a:off x="374891" y="2784445"/>
            <a:ext cx="17431654" cy="4538481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TextBox 5"/>
          <p:cNvSpPr txBox="1"/>
          <p:nvPr/>
        </p:nvSpPr>
        <p:spPr>
          <a:xfrm>
            <a:off x="596184" y="437063"/>
            <a:ext cx="15923718" cy="706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5600"/>
              </a:lnSpc>
              <a:defRPr sz="4700">
                <a:solidFill>
                  <a:srgbClr val="FFFFFF"/>
                </a:solidFill>
                <a:latin typeface="Open Sauce Light Bold"/>
                <a:ea typeface="Open Sauce Light Bold"/>
                <a:cs typeface="Open Sauce Light Bold"/>
                <a:sym typeface="Open Sauce Light Bold"/>
              </a:defRPr>
            </a:lvl1pPr>
          </a:lstStyle>
          <a:p>
            <a:r>
              <a:t>Natural Language Processing - Report AutoCompleter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2" descr="Picture 2"/>
          <p:cNvPicPr>
            <a:picLocks noChangeAspect="1"/>
          </p:cNvPicPr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 flipH="1">
            <a:off x="2100729" y="-4846650"/>
            <a:ext cx="13506577" cy="1600995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3" name="Group 3"/>
          <p:cNvGrpSpPr/>
          <p:nvPr/>
        </p:nvGrpSpPr>
        <p:grpSpPr>
          <a:xfrm>
            <a:off x="194093" y="211041"/>
            <a:ext cx="12428589" cy="10238818"/>
            <a:chOff x="0" y="0"/>
            <a:chExt cx="12428587" cy="10238816"/>
          </a:xfrm>
        </p:grpSpPr>
        <p:sp>
          <p:nvSpPr>
            <p:cNvPr id="101" name="TextBox 4"/>
            <p:cNvSpPr txBox="1"/>
            <p:nvPr/>
          </p:nvSpPr>
          <p:spPr>
            <a:xfrm>
              <a:off x="0" y="0"/>
              <a:ext cx="12428588" cy="32270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ts val="5600"/>
                </a:lnSpc>
                <a:defRPr sz="4700">
                  <a:solidFill>
                    <a:srgbClr val="9179FA"/>
                  </a:solidFill>
                  <a:latin typeface="Open Sauce Light"/>
                  <a:ea typeface="Open Sauce Light"/>
                  <a:cs typeface="Open Sauce Light"/>
                  <a:sym typeface="Open Sauce Light"/>
                </a:defRPr>
              </a:pPr>
              <a:r>
                <a:t>We hope to answer the question with data - </a:t>
              </a:r>
            </a:p>
            <a:p>
              <a:pPr>
                <a:lnSpc>
                  <a:spcPts val="5600"/>
                </a:lnSpc>
                <a:defRPr sz="4700">
                  <a:solidFill>
                    <a:srgbClr val="9179FA"/>
                  </a:solidFill>
                  <a:latin typeface="Open Sauce Light"/>
                  <a:ea typeface="Open Sauce Light"/>
                  <a:cs typeface="Open Sauce Light"/>
                  <a:sym typeface="Open Sauce Light"/>
                </a:defRPr>
              </a:pPr>
              <a:r>
                <a:t>Does Chicago PD reward their good police officers? </a:t>
              </a:r>
            </a:p>
          </p:txBody>
        </p:sp>
        <p:sp>
          <p:nvSpPr>
            <p:cNvPr id="102" name="TextBox 5"/>
            <p:cNvSpPr txBox="1"/>
            <p:nvPr/>
          </p:nvSpPr>
          <p:spPr>
            <a:xfrm>
              <a:off x="0" y="4009466"/>
              <a:ext cx="12428588" cy="62293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marL="647700" lvl="1" indent="-323850">
                <a:lnSpc>
                  <a:spcPts val="4500"/>
                </a:lnSpc>
                <a:buSzPct val="100000"/>
                <a:buFont typeface="Arial"/>
                <a:buChar char="•"/>
                <a:defRPr sz="3000">
                  <a:solidFill>
                    <a:srgbClr val="FFFFFF"/>
                  </a:solidFill>
                  <a:latin typeface="Open Sauce Light"/>
                  <a:ea typeface="Open Sauce Light"/>
                  <a:cs typeface="Open Sauce Light"/>
                  <a:sym typeface="Open Sauce Light"/>
                </a:defRPr>
              </a:pPr>
              <a:r>
                <a:t>We categorized police officers as “good/bad” with a custom defined complaint severity score (CSS). A threshold would be decided based on the distribution of this vector for all officers to determine who would be considered a “good” police officer. </a:t>
              </a:r>
            </a:p>
            <a:p>
              <a:pPr>
                <a:lnSpc>
                  <a:spcPts val="4500"/>
                </a:lnSpc>
              </a:pPr>
              <a:endParaRPr/>
            </a:p>
            <a:p>
              <a:pPr>
                <a:lnSpc>
                  <a:spcPts val="4500"/>
                </a:lnSpc>
              </a:pPr>
              <a:endParaRPr/>
            </a:p>
            <a:p>
              <a:pPr marL="647700" lvl="1" indent="-323850">
                <a:lnSpc>
                  <a:spcPts val="4500"/>
                </a:lnSpc>
                <a:buSzPct val="100000"/>
                <a:buFont typeface="Arial"/>
                <a:buChar char="•"/>
                <a:defRPr sz="3000">
                  <a:solidFill>
                    <a:srgbClr val="FFFFFF"/>
                  </a:solidFill>
                  <a:latin typeface="Open Sauce Light"/>
                  <a:ea typeface="Open Sauce Light"/>
                  <a:cs typeface="Open Sauce Light"/>
                  <a:sym typeface="Open Sauce Light"/>
                </a:defRPr>
              </a:pPr>
              <a:r>
                <a:t>We look at different components that comprise “rewards” for an officer. These include salary and awards that are available to us through the CPDB.</a:t>
              </a:r>
            </a:p>
            <a:p>
              <a:pPr>
                <a:lnSpc>
                  <a:spcPts val="4500"/>
                </a:lnSpc>
              </a:pPr>
              <a:endParaRPr/>
            </a:p>
          </p:txBody>
        </p:sp>
      </p:grpSp>
      <p:pic>
        <p:nvPicPr>
          <p:cNvPr id="104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349" y="0"/>
            <a:ext cx="4376652" cy="10287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2" descr="Picture 2"/>
          <p:cNvPicPr>
            <a:picLocks noChangeAspect="1"/>
          </p:cNvPicPr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 flipH="1">
            <a:off x="2100729" y="-4261434"/>
            <a:ext cx="13506577" cy="1600995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9" name="Group 3"/>
          <p:cNvGrpSpPr/>
          <p:nvPr/>
        </p:nvGrpSpPr>
        <p:grpSpPr>
          <a:xfrm>
            <a:off x="765527" y="741934"/>
            <a:ext cx="11663063" cy="3510580"/>
            <a:chOff x="0" y="0"/>
            <a:chExt cx="11663061" cy="3510578"/>
          </a:xfrm>
        </p:grpSpPr>
        <p:sp>
          <p:nvSpPr>
            <p:cNvPr id="107" name="TextBox 4"/>
            <p:cNvSpPr/>
            <p:nvPr/>
          </p:nvSpPr>
          <p:spPr>
            <a:xfrm>
              <a:off x="0" y="0"/>
              <a:ext cx="11663061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11300"/>
                </a:lnSpc>
                <a:defRPr sz="9400">
                  <a:solidFill>
                    <a:srgbClr val="9179FA"/>
                  </a:solidFill>
                  <a:latin typeface="Open Sauce Light"/>
                  <a:ea typeface="Open Sauce Light"/>
                  <a:cs typeface="Open Sauce Light"/>
                  <a:sym typeface="Open Sauce Light"/>
                </a:defRPr>
              </a:lvl1pPr>
            </a:lstStyle>
            <a:p>
              <a:r>
                <a:t>CSS Metric</a:t>
              </a:r>
            </a:p>
          </p:txBody>
        </p:sp>
        <p:sp>
          <p:nvSpPr>
            <p:cNvPr id="108" name="TextBox 5"/>
            <p:cNvSpPr/>
            <p:nvPr/>
          </p:nvSpPr>
          <p:spPr>
            <a:xfrm>
              <a:off x="0" y="3510577"/>
              <a:ext cx="1166306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ts val="4900"/>
                </a:lnSpc>
                <a:defRPr sz="3800">
                  <a:solidFill>
                    <a:srgbClr val="FFFFFF"/>
                  </a:solidFill>
                </a:defRPr>
              </a:pPr>
              <a:r>
                <a:rPr dirty="0"/>
                <a:t>We compute a metric which we call ‘Complaint Severity Score’ or CSS based on the </a:t>
              </a:r>
              <a:r>
                <a:rPr u="sng" dirty="0"/>
                <a:t>average annual complaints</a:t>
              </a:r>
              <a:r>
                <a:rPr dirty="0"/>
                <a:t> of an officer multiplied by </a:t>
              </a:r>
              <a:r>
                <a:rPr u="sng" dirty="0"/>
                <a:t>custom defined weights</a:t>
              </a:r>
              <a:r>
                <a:rPr dirty="0"/>
                <a:t> based on the </a:t>
              </a:r>
              <a:r>
                <a:rPr u="sng" dirty="0"/>
                <a:t>complaint category</a:t>
              </a:r>
              <a:r>
                <a:rPr dirty="0"/>
                <a:t>. </a:t>
              </a:r>
            </a:p>
            <a:p>
              <a:pPr>
                <a:lnSpc>
                  <a:spcPts val="4900"/>
                </a:lnSpc>
                <a:defRPr sz="3800"/>
              </a:pPr>
              <a:endParaRPr dirty="0"/>
            </a:p>
            <a:p>
              <a:pPr>
                <a:lnSpc>
                  <a:spcPts val="4900"/>
                </a:lnSpc>
                <a:defRPr sz="3800">
                  <a:solidFill>
                    <a:srgbClr val="FFFFFF"/>
                  </a:solidFill>
                </a:defRPr>
              </a:pPr>
              <a:r>
                <a:rPr lang="en-US" dirty="0"/>
                <a:t>The </a:t>
              </a:r>
              <a:r>
                <a:rPr lang="en-US" u="sng" dirty="0"/>
                <a:t>weights</a:t>
              </a:r>
              <a:r>
                <a:rPr lang="en-US" dirty="0"/>
                <a:t> are defined based on research by our previous cohort and ranges between 0 - 43</a:t>
              </a:r>
              <a:endParaRPr dirty="0"/>
            </a:p>
          </p:txBody>
        </p:sp>
      </p:grpSp>
      <p:pic>
        <p:nvPicPr>
          <p:cNvPr id="110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8587" y="3158325"/>
            <a:ext cx="7435106" cy="70430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2" descr="Picture 2"/>
          <p:cNvPicPr>
            <a:picLocks noChangeAspect="1"/>
          </p:cNvPicPr>
          <p:nvPr/>
        </p:nvPicPr>
        <p:blipFill>
          <a:blip r:embed="rId2">
            <a:alphaModFix amt="77000"/>
          </a:blip>
          <a:stretch>
            <a:fillRect/>
          </a:stretch>
        </p:blipFill>
        <p:spPr>
          <a:xfrm rot="10800000" flipH="1">
            <a:off x="-4155033" y="-1664506"/>
            <a:ext cx="16461990" cy="125111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Picture 3" descr="Picture 3"/>
          <p:cNvPicPr>
            <a:picLocks noChangeAspect="1"/>
          </p:cNvPicPr>
          <p:nvPr/>
        </p:nvPicPr>
        <p:blipFill>
          <a:blip r:embed="rId3"/>
          <a:srcRect l="69" t="706" r="69"/>
          <a:stretch>
            <a:fillRect/>
          </a:stretch>
        </p:blipFill>
        <p:spPr>
          <a:xfrm>
            <a:off x="-1" y="1959735"/>
            <a:ext cx="18288001" cy="8327265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TextBox 4"/>
          <p:cNvSpPr txBox="1"/>
          <p:nvPr/>
        </p:nvSpPr>
        <p:spPr>
          <a:xfrm>
            <a:off x="710063" y="0"/>
            <a:ext cx="16718995" cy="34632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9000"/>
              </a:lnSpc>
              <a:defRPr sz="75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defRPr>
            </a:pPr>
            <a:r>
              <a:t>Reward Category Counts - TREEMAP</a:t>
            </a:r>
          </a:p>
          <a:p>
            <a:pPr algn="ctr">
              <a:lnSpc>
                <a:spcPts val="9900"/>
              </a:lnSpc>
            </a:pPr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590967">
            <a:off x="-2723795" y="-1028598"/>
            <a:ext cx="14888834" cy="12344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15750" cy="10287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TextBox 4"/>
          <p:cNvSpPr txBox="1"/>
          <p:nvPr/>
        </p:nvSpPr>
        <p:spPr>
          <a:xfrm>
            <a:off x="11989003" y="1851827"/>
            <a:ext cx="6298997" cy="3242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6600"/>
              </a:lnSpc>
              <a:defRPr sz="55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defRPr>
            </a:lvl1pPr>
          </a:lstStyle>
          <a:p>
            <a:r>
              <a:t>Reward Category Counts - Horizontal Bar Graph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Box 2"/>
          <p:cNvSpPr txBox="1"/>
          <p:nvPr/>
        </p:nvSpPr>
        <p:spPr>
          <a:xfrm>
            <a:off x="2073702" y="127009"/>
            <a:ext cx="13777967" cy="2546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7000"/>
              </a:lnSpc>
              <a:defRPr sz="5800">
                <a:solidFill>
                  <a:srgbClr val="9179FA"/>
                </a:solidFill>
                <a:latin typeface="Open Sauce Light Bold"/>
                <a:ea typeface="Open Sauce Light Bold"/>
                <a:cs typeface="Open Sauce Light Bold"/>
                <a:sym typeface="Open Sauce Light Bold"/>
              </a:defRPr>
            </a:pPr>
            <a:r>
              <a:t>Relationship of CSS and Awards</a:t>
            </a:r>
          </a:p>
          <a:p>
            <a:pPr algn="ctr">
              <a:lnSpc>
                <a:spcPts val="7000"/>
              </a:lnSpc>
            </a:pPr>
            <a:endParaRPr/>
          </a:p>
        </p:txBody>
      </p:sp>
      <p:pic>
        <p:nvPicPr>
          <p:cNvPr id="121" name="Picture 3" descr="Picture 3"/>
          <p:cNvPicPr>
            <a:picLocks noChangeAspect="1"/>
          </p:cNvPicPr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-2718921" y="-4960950"/>
            <a:ext cx="13506577" cy="16009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Picture 4" descr="Picture 4"/>
          <p:cNvPicPr>
            <a:picLocks noChangeAspect="1"/>
          </p:cNvPicPr>
          <p:nvPr/>
        </p:nvPicPr>
        <p:blipFill>
          <a:blip r:embed="rId3"/>
          <a:srcRect b="937"/>
          <a:stretch>
            <a:fillRect/>
          </a:stretch>
        </p:blipFill>
        <p:spPr>
          <a:xfrm>
            <a:off x="673290" y="1710925"/>
            <a:ext cx="17023992" cy="68339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Box 2"/>
          <p:cNvSpPr txBox="1"/>
          <p:nvPr/>
        </p:nvSpPr>
        <p:spPr>
          <a:xfrm>
            <a:off x="2073702" y="127009"/>
            <a:ext cx="13777967" cy="2546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7000"/>
              </a:lnSpc>
              <a:defRPr sz="5800">
                <a:solidFill>
                  <a:srgbClr val="9179FA"/>
                </a:solidFill>
                <a:latin typeface="Open Sauce Light Bold"/>
                <a:ea typeface="Open Sauce Light Bold"/>
                <a:cs typeface="Open Sauce Light Bold"/>
                <a:sym typeface="Open Sauce Light Bold"/>
              </a:defRPr>
            </a:pPr>
            <a:r>
              <a:t>Relationship of CSS and Awards</a:t>
            </a:r>
          </a:p>
          <a:p>
            <a:pPr algn="ctr">
              <a:lnSpc>
                <a:spcPts val="7000"/>
              </a:lnSpc>
            </a:pPr>
            <a:endParaRPr/>
          </a:p>
        </p:txBody>
      </p:sp>
      <p:pic>
        <p:nvPicPr>
          <p:cNvPr id="125" name="Picture 3" descr="Picture 3"/>
          <p:cNvPicPr>
            <a:picLocks noChangeAspect="1"/>
          </p:cNvPicPr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-2718921" y="-4960950"/>
            <a:ext cx="13506577" cy="16009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Picture 4" descr="Picture 4"/>
          <p:cNvPicPr>
            <a:picLocks noChangeAspect="1"/>
          </p:cNvPicPr>
          <p:nvPr/>
        </p:nvPicPr>
        <p:blipFill>
          <a:blip r:embed="rId3"/>
          <a:srcRect l="510" r="511"/>
          <a:stretch>
            <a:fillRect/>
          </a:stretch>
        </p:blipFill>
        <p:spPr>
          <a:xfrm>
            <a:off x="754996" y="1124361"/>
            <a:ext cx="16803949" cy="81339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590967">
            <a:off x="-2723795" y="-1028598"/>
            <a:ext cx="14888834" cy="12344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Picture 3" descr="Picture 3"/>
          <p:cNvPicPr>
            <a:picLocks noChangeAspect="1"/>
          </p:cNvPicPr>
          <p:nvPr/>
        </p:nvPicPr>
        <p:blipFill>
          <a:blip r:embed="rId3"/>
          <a:srcRect l="533" r="6166"/>
          <a:stretch>
            <a:fillRect/>
          </a:stretch>
        </p:blipFill>
        <p:spPr>
          <a:xfrm>
            <a:off x="276102" y="2486200"/>
            <a:ext cx="11560132" cy="7623466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TextBox 4"/>
          <p:cNvSpPr txBox="1"/>
          <p:nvPr/>
        </p:nvSpPr>
        <p:spPr>
          <a:xfrm>
            <a:off x="11989003" y="3577940"/>
            <a:ext cx="6298997" cy="4911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900"/>
              </a:lnSpc>
              <a:defRPr sz="33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defRPr>
            </a:pPr>
            <a:r>
              <a:t>It is interesting to note that majority of officers with a high CSS metric have a salary less than $100K.</a:t>
            </a:r>
          </a:p>
          <a:p>
            <a:pPr>
              <a:lnSpc>
                <a:spcPts val="3900"/>
              </a:lnSpc>
            </a:pPr>
            <a:endParaRPr/>
          </a:p>
          <a:p>
            <a:pPr>
              <a:lnSpc>
                <a:spcPts val="3900"/>
              </a:lnSpc>
              <a:defRPr sz="33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defRPr>
            </a:pPr>
            <a:r>
              <a:t>It is also good to see only 3 officers in the 1st quadrant with high CSS and high salary</a:t>
            </a:r>
          </a:p>
          <a:p>
            <a:pPr>
              <a:lnSpc>
                <a:spcPts val="3900"/>
              </a:lnSpc>
            </a:pPr>
            <a:endParaRPr/>
          </a:p>
        </p:txBody>
      </p:sp>
      <p:sp>
        <p:nvSpPr>
          <p:cNvPr id="131" name="TextBox 5"/>
          <p:cNvSpPr txBox="1"/>
          <p:nvPr/>
        </p:nvSpPr>
        <p:spPr>
          <a:xfrm>
            <a:off x="277490" y="640183"/>
            <a:ext cx="17733020" cy="765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6100"/>
              </a:lnSpc>
              <a:defRPr sz="5000">
                <a:solidFill>
                  <a:srgbClr val="FFFFFF"/>
                </a:solidFill>
                <a:latin typeface="Open Sauce Light Bold"/>
                <a:ea typeface="Open Sauce Light Bold"/>
                <a:cs typeface="Open Sauce Light Bold"/>
                <a:sym typeface="Open Sauce Light Bold"/>
              </a:defRPr>
            </a:pPr>
            <a:r>
              <a:t>Relationship between </a:t>
            </a:r>
            <a:r>
              <a:rPr>
                <a:solidFill>
                  <a:srgbClr val="5E17EB"/>
                </a:solidFill>
              </a:rPr>
              <a:t>CSS</a:t>
            </a:r>
            <a:r>
              <a:t> and </a:t>
            </a:r>
            <a:r>
              <a:rPr>
                <a:solidFill>
                  <a:srgbClr val="5E17EB"/>
                </a:solidFill>
              </a:rPr>
              <a:t>Salary</a:t>
            </a:r>
            <a:r>
              <a:t> of Police Officers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Box 2"/>
          <p:cNvSpPr txBox="1"/>
          <p:nvPr/>
        </p:nvSpPr>
        <p:spPr>
          <a:xfrm>
            <a:off x="2073702" y="127009"/>
            <a:ext cx="13777967" cy="2546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7000"/>
              </a:lnSpc>
              <a:defRPr sz="5800">
                <a:solidFill>
                  <a:srgbClr val="9179FA"/>
                </a:solidFill>
                <a:latin typeface="Open Sauce Light Bold"/>
                <a:ea typeface="Open Sauce Light Bold"/>
                <a:cs typeface="Open Sauce Light Bold"/>
                <a:sym typeface="Open Sauce Light Bold"/>
              </a:defRPr>
            </a:pPr>
            <a:r>
              <a:t>Award Type</a:t>
            </a:r>
          </a:p>
          <a:p>
            <a:pPr algn="ctr">
              <a:lnSpc>
                <a:spcPts val="7000"/>
              </a:lnSpc>
            </a:pPr>
            <a:endParaRPr/>
          </a:p>
        </p:txBody>
      </p:sp>
      <p:pic>
        <p:nvPicPr>
          <p:cNvPr id="134" name="Picture 3" descr="Picture 3"/>
          <p:cNvPicPr>
            <a:picLocks noChangeAspect="1"/>
          </p:cNvPicPr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-2718921" y="-4960950"/>
            <a:ext cx="13506577" cy="16009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Picture 4" descr="Picture 4"/>
          <p:cNvPicPr>
            <a:picLocks noChangeAspect="1"/>
          </p:cNvPicPr>
          <p:nvPr/>
        </p:nvPicPr>
        <p:blipFill>
          <a:blip r:embed="rId3"/>
          <a:srcRect t="1127" b="1126"/>
          <a:stretch>
            <a:fillRect/>
          </a:stretch>
        </p:blipFill>
        <p:spPr>
          <a:xfrm>
            <a:off x="809130" y="1101353"/>
            <a:ext cx="16450170" cy="85989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505</Words>
  <Application>Microsoft Macintosh PowerPoint</Application>
  <PresentationFormat>Custom</PresentationFormat>
  <Paragraphs>49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Montserrat Extra-Bold</vt:lpstr>
      <vt:lpstr>Montserrat Semi-Bold</vt:lpstr>
      <vt:lpstr>Open Sauce Light</vt:lpstr>
      <vt:lpstr>Open Sauce Light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Dhruv Narayan</cp:lastModifiedBy>
  <cp:revision>1</cp:revision>
  <dcterms:modified xsi:type="dcterms:W3CDTF">2021-12-04T23:54:15Z</dcterms:modified>
</cp:coreProperties>
</file>